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26" r:id="rId3"/>
    <p:sldId id="381" r:id="rId4"/>
    <p:sldId id="325" r:id="rId5"/>
    <p:sldId id="389" r:id="rId6"/>
    <p:sldId id="397" r:id="rId7"/>
    <p:sldId id="398" r:id="rId8"/>
    <p:sldId id="364" r:id="rId9"/>
    <p:sldId id="390" r:id="rId10"/>
    <p:sldId id="391" r:id="rId11"/>
    <p:sldId id="392" r:id="rId12"/>
    <p:sldId id="393" r:id="rId13"/>
    <p:sldId id="394" r:id="rId14"/>
    <p:sldId id="395" r:id="rId15"/>
    <p:sldId id="396" r:id="rId16"/>
    <p:sldId id="399" r:id="rId17"/>
  </p:sldIdLst>
  <p:sldSz cx="9906000" cy="6858000" type="A4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673" autoAdjust="0"/>
  </p:normalViewPr>
  <p:slideViewPr>
    <p:cSldViewPr>
      <p:cViewPr varScale="1">
        <p:scale>
          <a:sx n="111" d="100"/>
          <a:sy n="111" d="100"/>
        </p:scale>
        <p:origin x="-1368" y="-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30" y="85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02"/>
    </p:cViewPr>
  </p:sorterViewPr>
  <p:notesViewPr>
    <p:cSldViewPr>
      <p:cViewPr varScale="1">
        <p:scale>
          <a:sx n="83" d="100"/>
          <a:sy n="83" d="100"/>
        </p:scale>
        <p:origin x="-3156" y="-9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5855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7890" y="0"/>
            <a:ext cx="2945024" cy="495855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8EE143CF-C05C-4899-A90B-0EF0DB90A256}" type="datetimeFigureOut">
              <a:rPr lang="en-US" smtClean="0"/>
              <a:t>6/12/2014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562"/>
            <a:ext cx="2945024" cy="495854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7890" y="9408562"/>
            <a:ext cx="2945024" cy="495854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2215768F-C471-4493-AADC-36862818B8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650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5300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0F1FE176-7828-4E25-A303-EFB7A6EB15F0}" type="datetimeFigureOut">
              <a:rPr lang="en-GB" smtClean="0"/>
              <a:t>12/06/2014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742950"/>
            <a:ext cx="536575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44283" cy="495300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1C8FC0D7-00BE-487F-A0DC-9FF156A82E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7642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76D32-6044-4F84-95F5-A8391B8DE011}" type="slidenum">
              <a:rPr lang="en-US"/>
              <a:pPr/>
              <a:t>2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76D32-6044-4F84-95F5-A8391B8DE011}" type="slidenum">
              <a:rPr lang="en-US"/>
              <a:pPr/>
              <a:t>14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43C0CE-E277-4780-8161-6C7C3AB1960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76D32-6044-4F84-95F5-A8391B8DE011}" type="slidenum">
              <a:rPr lang="en-US"/>
              <a:pPr/>
              <a:t>4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76D32-6044-4F84-95F5-A8391B8DE011}" type="slidenum">
              <a:rPr lang="en-US"/>
              <a:pPr/>
              <a:t>5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76D32-6044-4F84-95F5-A8391B8DE011}" type="slidenum">
              <a:rPr lang="en-US"/>
              <a:pPr/>
              <a:t>8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76D32-6044-4F84-95F5-A8391B8DE011}" type="slidenum">
              <a:rPr lang="en-US"/>
              <a:pPr/>
              <a:t>9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76D32-6044-4F84-95F5-A8391B8DE011}" type="slidenum">
              <a:rPr lang="en-US"/>
              <a:pPr/>
              <a:t>10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76D32-6044-4F84-95F5-A8391B8DE011}" type="slidenum">
              <a:rPr lang="en-US"/>
              <a:pPr/>
              <a:t>11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76D32-6044-4F84-95F5-A8391B8DE011}" type="slidenum">
              <a:rPr lang="en-US"/>
              <a:pPr/>
              <a:t>12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76D32-6044-4F84-95F5-A8391B8DE011}" type="slidenum">
              <a:rPr lang="en-US"/>
              <a:pPr/>
              <a:t>13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21"/>
          <p:cNvSpPr>
            <a:spLocks noGrp="1"/>
          </p:cNvSpPr>
          <p:nvPr>
            <p:ph type="title"/>
          </p:nvPr>
        </p:nvSpPr>
        <p:spPr>
          <a:xfrm>
            <a:off x="3577" y="2276872"/>
            <a:ext cx="990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sz="40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</a:t>
            </a:r>
          </a:p>
        </p:txBody>
      </p:sp>
      <p:sp>
        <p:nvSpPr>
          <p:cNvPr id="3" name="Text Placeholder 22"/>
          <p:cNvSpPr>
            <a:spLocks noGrp="1"/>
          </p:cNvSpPr>
          <p:nvPr>
            <p:ph idx="1" hasCustomPrompt="1"/>
          </p:nvPr>
        </p:nvSpPr>
        <p:spPr>
          <a:xfrm>
            <a:off x="0" y="3573016"/>
            <a:ext cx="9906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</a:lstStyle>
          <a:p>
            <a:pPr algn="ctr">
              <a:lnSpc>
                <a:spcPct val="80000"/>
              </a:lnSpc>
            </a:pPr>
            <a:r>
              <a:rPr lang="es-AR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Subtitle</a:t>
            </a: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AR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Author</a:t>
            </a:r>
            <a:endParaRPr lang="es-AR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Her</a:t>
            </a:r>
            <a:r>
              <a:rPr lang="fr-CH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his</a:t>
            </a:r>
            <a:r>
              <a:rPr lang="fr-CH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title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AR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Location</a:t>
            </a:r>
            <a:endParaRPr lang="es-AR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CH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Date</a:t>
            </a:r>
            <a:endParaRPr lang="en-GB" sz="2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058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3152800" y="332656"/>
            <a:ext cx="67532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algn="l" eaLnBrk="1" hangingPunct="1"/>
            <a:r>
              <a:rPr lang="en-GB" sz="4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49313" y="2132856"/>
            <a:ext cx="8496300" cy="4032994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9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 userDrawn="1"/>
        </p:nvSpPr>
        <p:spPr>
          <a:xfrm>
            <a:off x="3152800" y="332656"/>
            <a:ext cx="675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0"/>
          </p:nvPr>
        </p:nvSpPr>
        <p:spPr>
          <a:xfrm>
            <a:off x="849313" y="2132856"/>
            <a:ext cx="8496300" cy="4032994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131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 userDrawn="1"/>
        </p:nvSpPr>
        <p:spPr>
          <a:xfrm>
            <a:off x="3152800" y="332656"/>
            <a:ext cx="675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0"/>
          </p:nvPr>
        </p:nvSpPr>
        <p:spPr>
          <a:xfrm>
            <a:off x="849313" y="2132856"/>
            <a:ext cx="8496300" cy="4032994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85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2348880"/>
            <a:ext cx="4375150" cy="3777284"/>
          </a:xfrm>
        </p:spPr>
        <p:txBody>
          <a:bodyPr/>
          <a:lstStyle>
            <a:lvl1pPr>
              <a:defRPr lang="en-US" sz="2000" b="1" kern="1200" baseline="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2348880"/>
            <a:ext cx="4375150" cy="3777284"/>
          </a:xfrm>
        </p:spPr>
        <p:txBody>
          <a:bodyPr/>
          <a:lstStyle>
            <a:lvl1pPr>
              <a:defRPr lang="en-US" sz="2000" b="1" kern="1200" baseline="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3152800" y="332656"/>
            <a:ext cx="67532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algn="l" eaLnBrk="1" hangingPunct="1"/>
            <a:r>
              <a:rPr lang="en-GB" sz="4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</p:spTree>
    <p:extLst>
      <p:ext uri="{BB962C8B-B14F-4D97-AF65-F5344CB8AC3E}">
        <p14:creationId xmlns:p14="http://schemas.microsoft.com/office/powerpoint/2010/main" val="3488468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>
          <a:xfrm>
            <a:off x="3152800" y="332656"/>
            <a:ext cx="67532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algn="l" eaLnBrk="1" hangingPunct="1"/>
            <a:r>
              <a:rPr lang="en-GB" sz="4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</p:spTree>
    <p:extLst>
      <p:ext uri="{BB962C8B-B14F-4D97-AF65-F5344CB8AC3E}">
        <p14:creationId xmlns:p14="http://schemas.microsoft.com/office/powerpoint/2010/main" val="203565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04" y="1772816"/>
            <a:ext cx="3259006" cy="1162050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132856"/>
            <a:ext cx="5537729" cy="3993308"/>
          </a:xfrm>
        </p:spPr>
        <p:txBody>
          <a:bodyPr/>
          <a:lstStyle>
            <a:lvl1pPr>
              <a:defRPr sz="32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8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4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20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20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3212976"/>
            <a:ext cx="3259006" cy="2913188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3"/>
          <p:cNvSpPr txBox="1">
            <a:spLocks noChangeArrowheads="1"/>
          </p:cNvSpPr>
          <p:nvPr userDrawn="1"/>
        </p:nvSpPr>
        <p:spPr>
          <a:xfrm>
            <a:off x="3152800" y="332656"/>
            <a:ext cx="675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Main title here</a:t>
            </a:r>
          </a:p>
        </p:txBody>
      </p:sp>
    </p:spTree>
    <p:extLst>
      <p:ext uri="{BB962C8B-B14F-4D97-AF65-F5344CB8AC3E}">
        <p14:creationId xmlns:p14="http://schemas.microsoft.com/office/powerpoint/2010/main" val="427029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577" y="2276872"/>
            <a:ext cx="990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0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Main title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"/>
          </p:nvPr>
        </p:nvSpPr>
        <p:spPr>
          <a:xfrm>
            <a:off x="0" y="3573016"/>
            <a:ext cx="9906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s-AR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Subtitle</a:t>
            </a: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AR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Author</a:t>
            </a:r>
            <a:endParaRPr lang="es-AR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Her</a:t>
            </a:r>
            <a:r>
              <a:rPr lang="fr-CH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his</a:t>
            </a:r>
            <a:r>
              <a:rPr lang="fr-CH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18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title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endParaRPr lang="es-AR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AR" sz="24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Location</a:t>
            </a:r>
            <a:endParaRPr lang="es-AR" sz="24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fr-CH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Date</a:t>
            </a:r>
            <a:endParaRPr lang="en-GB" sz="24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68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7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Jose.palacin@unece.or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4900" dirty="0" smtClean="0">
                <a:solidFill>
                  <a:srgbClr val="0070C0"/>
                </a:solidFill>
                <a:latin typeface="+mn-lt"/>
              </a:rPr>
              <a:t>Policy options and recommendations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+mn-lt"/>
              </a:rPr>
            </a:b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56992"/>
            <a:ext cx="9906000" cy="4525963"/>
          </a:xfrm>
        </p:spPr>
        <p:txBody>
          <a:bodyPr/>
          <a:lstStyle/>
          <a:p>
            <a:pPr lvl="0" algn="ctr">
              <a:lnSpc>
                <a:spcPct val="80000"/>
              </a:lnSpc>
            </a:pPr>
            <a:endParaRPr lang="es-AR" sz="3200" b="1" dirty="0" smtClean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lnSpc>
                <a:spcPct val="80000"/>
              </a:lnSpc>
            </a:pPr>
            <a:r>
              <a:rPr lang="fr-CH" sz="20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José </a:t>
            </a:r>
            <a:r>
              <a:rPr lang="fr-CH" sz="2000" b="1" dirty="0" err="1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Palacín</a:t>
            </a:r>
            <a:endParaRPr lang="fr-CH" sz="2000" b="1" dirty="0" smtClean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lnSpc>
                <a:spcPct val="80000"/>
              </a:lnSpc>
            </a:pPr>
            <a:r>
              <a:rPr lang="fr-CH" sz="2000" b="1" dirty="0" err="1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Chief</a:t>
            </a:r>
            <a:r>
              <a:rPr lang="fr-CH" sz="20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fr-CH" sz="2000" b="1" dirty="0" err="1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Innovative</a:t>
            </a:r>
            <a:r>
              <a:rPr lang="fr-CH" sz="20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2000" b="1" dirty="0" err="1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Policies</a:t>
            </a:r>
            <a:r>
              <a:rPr lang="fr-CH" sz="20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CH" sz="2000" b="1" dirty="0" err="1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Development</a:t>
            </a:r>
            <a:endParaRPr lang="fr-CH" sz="2000" b="1" dirty="0" smtClean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lnSpc>
                <a:spcPct val="80000"/>
              </a:lnSpc>
            </a:pPr>
            <a:r>
              <a:rPr lang="fr-CH" sz="20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UNECE</a:t>
            </a:r>
            <a:endParaRPr lang="fr-CH" sz="3200" b="1" dirty="0" smtClean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lnSpc>
                <a:spcPct val="80000"/>
              </a:lnSpc>
            </a:pPr>
            <a:r>
              <a:rPr lang="fr-CH" sz="32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Minsk, 19 </a:t>
            </a:r>
            <a:r>
              <a:rPr lang="fr-CH" sz="3200" b="1" dirty="0" err="1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June</a:t>
            </a:r>
            <a:r>
              <a:rPr lang="fr-CH" sz="3200" b="1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2014</a:t>
            </a:r>
            <a:endParaRPr lang="en-GB" sz="2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5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02650" y="6245225"/>
            <a:ext cx="908050" cy="476250"/>
          </a:xfrm>
          <a:prstGeom prst="rect">
            <a:avLst/>
          </a:prstGeom>
        </p:spPr>
        <p:txBody>
          <a:bodyPr/>
          <a:lstStyle/>
          <a:p>
            <a:fld id="{AEA96D53-6018-43FE-BA2B-A848A5EF4256}" type="slidenum">
              <a:rPr lang="en-US"/>
              <a:pPr/>
              <a:t>10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672" y="1124744"/>
            <a:ext cx="5400600" cy="609600"/>
          </a:xfrm>
        </p:spPr>
        <p:txBody>
          <a:bodyPr>
            <a:normAutofit fontScale="90000"/>
          </a:bodyPr>
          <a:lstStyle/>
          <a:p>
            <a:r>
              <a:rPr lang="fr-CH" sz="3600" b="1" dirty="0" err="1" smtClean="0">
                <a:solidFill>
                  <a:schemeClr val="bg1"/>
                </a:solidFill>
              </a:rPr>
              <a:t>Recommendations</a:t>
            </a:r>
            <a:r>
              <a:rPr lang="fr-CH" sz="3200" b="1" dirty="0" smtClean="0">
                <a:solidFill>
                  <a:schemeClr val="bg1"/>
                </a:solidFill>
              </a:rPr>
              <a:t/>
            </a:r>
            <a:br>
              <a:rPr lang="fr-CH" sz="3200" b="1" dirty="0" smtClean="0">
                <a:solidFill>
                  <a:schemeClr val="bg1"/>
                </a:solidFill>
              </a:rPr>
            </a:b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2057400"/>
            <a:ext cx="9148762" cy="4114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u="sng" dirty="0" smtClean="0"/>
              <a:t>R&amp;D spending</a:t>
            </a:r>
          </a:p>
          <a:p>
            <a:pPr>
              <a:lnSpc>
                <a:spcPct val="80000"/>
              </a:lnSpc>
            </a:pPr>
            <a:endParaRPr lang="en-US" b="1" dirty="0" smtClean="0"/>
          </a:p>
          <a:p>
            <a:pPr>
              <a:lnSpc>
                <a:spcPct val="80000"/>
              </a:lnSpc>
            </a:pPr>
            <a:r>
              <a:rPr lang="en-US" b="1" dirty="0" smtClean="0"/>
              <a:t>Green growth and eco-innovation are particularly research intensive:</a:t>
            </a:r>
          </a:p>
          <a:p>
            <a:pPr>
              <a:lnSpc>
                <a:spcPct val="80000"/>
              </a:lnSpc>
            </a:pPr>
            <a:endParaRPr lang="en-US" b="1" dirty="0" smtClean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Allocate public funding to research in priority areas 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Promote private expenditures through incentives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Use actively international cooperation – including for funding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Support vocational training </a:t>
            </a:r>
            <a:r>
              <a:rPr lang="en-US" b="1" dirty="0" err="1" smtClean="0"/>
              <a:t>programmes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93559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02650" y="6245225"/>
            <a:ext cx="908050" cy="476250"/>
          </a:xfrm>
          <a:prstGeom prst="rect">
            <a:avLst/>
          </a:prstGeom>
        </p:spPr>
        <p:txBody>
          <a:bodyPr/>
          <a:lstStyle/>
          <a:p>
            <a:fld id="{AEA96D53-6018-43FE-BA2B-A848A5EF4256}" type="slidenum">
              <a:rPr lang="en-US"/>
              <a:pPr/>
              <a:t>11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672" y="1124744"/>
            <a:ext cx="5400600" cy="609600"/>
          </a:xfrm>
        </p:spPr>
        <p:txBody>
          <a:bodyPr>
            <a:normAutofit fontScale="90000"/>
          </a:bodyPr>
          <a:lstStyle/>
          <a:p>
            <a:r>
              <a:rPr lang="fr-CH" sz="3600" b="1" dirty="0" err="1" smtClean="0">
                <a:solidFill>
                  <a:schemeClr val="bg1"/>
                </a:solidFill>
              </a:rPr>
              <a:t>Recommendations</a:t>
            </a:r>
            <a:r>
              <a:rPr lang="fr-CH" sz="3200" b="1" dirty="0" smtClean="0">
                <a:solidFill>
                  <a:schemeClr val="bg1"/>
                </a:solidFill>
              </a:rPr>
              <a:t/>
            </a:r>
            <a:br>
              <a:rPr lang="fr-CH" sz="3200" b="1" dirty="0" smtClean="0">
                <a:solidFill>
                  <a:schemeClr val="bg1"/>
                </a:solidFill>
              </a:rPr>
            </a:b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2057400"/>
            <a:ext cx="9148762" cy="4114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u="sng" dirty="0" smtClean="0"/>
              <a:t>Demand for eco-innovation</a:t>
            </a:r>
          </a:p>
          <a:p>
            <a:pPr>
              <a:lnSpc>
                <a:spcPct val="80000"/>
              </a:lnSpc>
            </a:pPr>
            <a:endParaRPr lang="en-US" b="1" dirty="0" smtClean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Develop green public procurement mechanisms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Ensure that it is simple, so SMEs can compete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Introduce modern energy-efficiency standards, building codes and infrastructure resilience parameters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Develop efforts to ensure that the prices of natural resources reflect their cost (protecting vulnerable people when necessary).</a:t>
            </a:r>
          </a:p>
        </p:txBody>
      </p:sp>
    </p:spTree>
    <p:extLst>
      <p:ext uri="{BB962C8B-B14F-4D97-AF65-F5344CB8AC3E}">
        <p14:creationId xmlns:p14="http://schemas.microsoft.com/office/powerpoint/2010/main" val="416240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02650" y="6245225"/>
            <a:ext cx="908050" cy="476250"/>
          </a:xfrm>
          <a:prstGeom prst="rect">
            <a:avLst/>
          </a:prstGeom>
        </p:spPr>
        <p:txBody>
          <a:bodyPr/>
          <a:lstStyle/>
          <a:p>
            <a:fld id="{AEA96D53-6018-43FE-BA2B-A848A5EF4256}" type="slidenum">
              <a:rPr lang="en-US"/>
              <a:pPr/>
              <a:t>12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672" y="1124744"/>
            <a:ext cx="5400600" cy="609600"/>
          </a:xfrm>
        </p:spPr>
        <p:txBody>
          <a:bodyPr>
            <a:normAutofit fontScale="90000"/>
          </a:bodyPr>
          <a:lstStyle/>
          <a:p>
            <a:r>
              <a:rPr lang="fr-CH" sz="3600" b="1" dirty="0" err="1" smtClean="0">
                <a:solidFill>
                  <a:schemeClr val="bg1"/>
                </a:solidFill>
              </a:rPr>
              <a:t>Recommendations</a:t>
            </a:r>
            <a:r>
              <a:rPr lang="fr-CH" sz="3200" b="1" dirty="0" smtClean="0">
                <a:solidFill>
                  <a:schemeClr val="bg1"/>
                </a:solidFill>
              </a:rPr>
              <a:t/>
            </a:r>
            <a:br>
              <a:rPr lang="fr-CH" sz="3200" b="1" dirty="0" smtClean="0">
                <a:solidFill>
                  <a:schemeClr val="bg1"/>
                </a:solidFill>
              </a:rPr>
            </a:b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2057400"/>
            <a:ext cx="9148762" cy="4114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u="sng" dirty="0" smtClean="0"/>
              <a:t>Develop collaboration and partnerships</a:t>
            </a:r>
          </a:p>
          <a:p>
            <a:pPr>
              <a:lnSpc>
                <a:spcPct val="80000"/>
              </a:lnSpc>
            </a:pPr>
            <a:endParaRPr lang="en-US" b="1" dirty="0" smtClean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Between policymakers from different fields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Between different stakeholders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791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02650" y="6245225"/>
            <a:ext cx="908050" cy="476250"/>
          </a:xfrm>
          <a:prstGeom prst="rect">
            <a:avLst/>
          </a:prstGeom>
        </p:spPr>
        <p:txBody>
          <a:bodyPr/>
          <a:lstStyle/>
          <a:p>
            <a:fld id="{AEA96D53-6018-43FE-BA2B-A848A5EF4256}" type="slidenum">
              <a:rPr lang="en-US"/>
              <a:pPr/>
              <a:t>13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672" y="1124744"/>
            <a:ext cx="5400600" cy="609600"/>
          </a:xfrm>
        </p:spPr>
        <p:txBody>
          <a:bodyPr>
            <a:normAutofit fontScale="90000"/>
          </a:bodyPr>
          <a:lstStyle/>
          <a:p>
            <a:r>
              <a:rPr lang="fr-CH" sz="3600" b="1" dirty="0" err="1" smtClean="0">
                <a:solidFill>
                  <a:schemeClr val="bg1"/>
                </a:solidFill>
              </a:rPr>
              <a:t>Recommendations</a:t>
            </a:r>
            <a:r>
              <a:rPr lang="fr-CH" sz="3200" b="1" dirty="0" smtClean="0">
                <a:solidFill>
                  <a:schemeClr val="bg1"/>
                </a:solidFill>
              </a:rPr>
              <a:t/>
            </a:r>
            <a:br>
              <a:rPr lang="fr-CH" sz="3200" b="1" dirty="0" smtClean="0">
                <a:solidFill>
                  <a:schemeClr val="bg1"/>
                </a:solidFill>
              </a:rPr>
            </a:b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031" y="1988840"/>
            <a:ext cx="3999905" cy="4114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u="sng" dirty="0" smtClean="0"/>
              <a:t>Facilitate diffusion of innovation through linkages:</a:t>
            </a:r>
          </a:p>
          <a:p>
            <a:pPr>
              <a:lnSpc>
                <a:spcPct val="80000"/>
              </a:lnSpc>
              <a:defRPr/>
            </a:pPr>
            <a:endParaRPr lang="fr-CH" b="1" dirty="0" smtClean="0"/>
          </a:p>
          <a:p>
            <a:pPr>
              <a:lnSpc>
                <a:spcPct val="80000"/>
              </a:lnSpc>
              <a:defRPr/>
            </a:pPr>
            <a:r>
              <a:rPr lang="et-EE" sz="2000" b="1" dirty="0" smtClean="0"/>
              <a:t>The </a:t>
            </a:r>
            <a:r>
              <a:rPr lang="et-EE" sz="2000" b="1" dirty="0"/>
              <a:t>effective adaptation to climate change will depend largely on the development and diffusion of innovative and environmentally sound</a:t>
            </a:r>
            <a:r>
              <a:rPr lang="fr-CH" sz="2000" b="1" dirty="0"/>
              <a:t> </a:t>
            </a:r>
            <a:r>
              <a:rPr lang="et-EE" sz="2000" b="1" dirty="0"/>
              <a:t>technologies</a:t>
            </a:r>
          </a:p>
          <a:p>
            <a:pPr>
              <a:lnSpc>
                <a:spcPct val="80000"/>
              </a:lnSpc>
              <a:defRPr/>
            </a:pPr>
            <a:endParaRPr lang="en-US" sz="2000" b="1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 smtClean="0"/>
              <a:t>Knowledge is </a:t>
            </a:r>
            <a:r>
              <a:rPr lang="en-US" sz="2000" b="1" dirty="0"/>
              <a:t>not useful if not widely applied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b="1" dirty="0" smtClean="0"/>
              <a:t>Double </a:t>
            </a:r>
            <a:r>
              <a:rPr lang="en-US" sz="2000" b="1" dirty="0"/>
              <a:t>policy dimension: scope of application and pace of diffusion</a:t>
            </a:r>
          </a:p>
          <a:p>
            <a:pPr>
              <a:lnSpc>
                <a:spcPct val="80000"/>
              </a:lnSpc>
            </a:pPr>
            <a:endParaRPr lang="en-US" u="sng" dirty="0" smtClean="0"/>
          </a:p>
          <a:p>
            <a:pPr>
              <a:lnSpc>
                <a:spcPct val="80000"/>
              </a:lnSpc>
            </a:pPr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24" y="4653136"/>
            <a:ext cx="418782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69024" y="2506048"/>
            <a:ext cx="4464496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Develop a life-cycle approach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Create </a:t>
            </a:r>
            <a:r>
              <a:rPr lang="en-US" b="1" dirty="0" smtClean="0"/>
              <a:t>organizational </a:t>
            </a:r>
            <a:r>
              <a:rPr lang="en-US" b="1" dirty="0"/>
              <a:t>structures to support eco-innovation, such as technology business incubators and technology transfer offices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Set up incentives that encourage cooperation between </a:t>
            </a:r>
            <a:r>
              <a:rPr lang="en-US" b="1" dirty="0" smtClean="0"/>
              <a:t>stakeholders</a:t>
            </a:r>
            <a:endParaRPr lang="en-US" b="1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Encourage relations between FDI and local firms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736976" y="3549410"/>
            <a:ext cx="288032" cy="4556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62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02650" y="6245225"/>
            <a:ext cx="908050" cy="476250"/>
          </a:xfrm>
          <a:prstGeom prst="rect">
            <a:avLst/>
          </a:prstGeom>
        </p:spPr>
        <p:txBody>
          <a:bodyPr/>
          <a:lstStyle/>
          <a:p>
            <a:fld id="{AEA96D53-6018-43FE-BA2B-A848A5EF4256}" type="slidenum">
              <a:rPr lang="en-US"/>
              <a:pPr/>
              <a:t>14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672" y="1124744"/>
            <a:ext cx="5400600" cy="609600"/>
          </a:xfrm>
        </p:spPr>
        <p:txBody>
          <a:bodyPr>
            <a:normAutofit fontScale="90000"/>
          </a:bodyPr>
          <a:lstStyle/>
          <a:p>
            <a:r>
              <a:rPr lang="fr-CH" sz="3600" b="1" dirty="0" err="1" smtClean="0">
                <a:solidFill>
                  <a:schemeClr val="bg1"/>
                </a:solidFill>
              </a:rPr>
              <a:t>Recommendations</a:t>
            </a:r>
            <a:r>
              <a:rPr lang="fr-CH" sz="3200" b="1" dirty="0" smtClean="0">
                <a:solidFill>
                  <a:schemeClr val="bg1"/>
                </a:solidFill>
              </a:rPr>
              <a:t/>
            </a:r>
            <a:br>
              <a:rPr lang="fr-CH" sz="3200" b="1" dirty="0" smtClean="0">
                <a:solidFill>
                  <a:schemeClr val="bg1"/>
                </a:solidFill>
              </a:rPr>
            </a:b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2057400"/>
            <a:ext cx="9148762" cy="4114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u="sng" dirty="0" smtClean="0"/>
              <a:t>Increase available financing instruments for eco-innovation:</a:t>
            </a:r>
          </a:p>
          <a:p>
            <a:pPr>
              <a:lnSpc>
                <a:spcPct val="80000"/>
              </a:lnSpc>
            </a:pPr>
            <a:endParaRPr lang="en-US" b="1" dirty="0" smtClean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Increase public financing, including grant schemes and other forms of support at the pre-commercialization phase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Facilitate the creation of project-based consortia bringing together industry and science/different types of firms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Explore the possibility of using public-private partnership to finance new infrastructure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Exploit fully the financial possibilities opened by international cooperation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Support the development of specialized financial intermediaries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1197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02650" y="6245225"/>
            <a:ext cx="9080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60A1A9-2744-4893-AC7F-6843141A4DF5}" type="slidenum">
              <a:rPr lang="en-US">
                <a:solidFill>
                  <a:srgbClr val="000000"/>
                </a:solidFill>
                <a:latin typeface="Calibri" pitchFamily="34" charset="0"/>
              </a:rPr>
              <a:pPr eaLnBrk="1" hangingPunct="1"/>
              <a:t>15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0" y="1125538"/>
            <a:ext cx="5400675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H" sz="3600" b="1" dirty="0" smtClean="0">
                <a:solidFill>
                  <a:schemeClr val="bg1"/>
                </a:solidFill>
              </a:rPr>
              <a:t>A </a:t>
            </a:r>
            <a:r>
              <a:rPr lang="fr-CH" sz="3600" b="1" dirty="0" err="1" smtClean="0">
                <a:solidFill>
                  <a:schemeClr val="bg1"/>
                </a:solidFill>
              </a:rPr>
              <a:t>map</a:t>
            </a:r>
            <a:r>
              <a:rPr lang="fr-CH" sz="3600" b="1" dirty="0" smtClean="0">
                <a:solidFill>
                  <a:schemeClr val="bg1"/>
                </a:solidFill>
              </a:rPr>
              <a:t> </a:t>
            </a:r>
            <a:r>
              <a:rPr lang="fr-CH" sz="3600" b="1" dirty="0" err="1" smtClean="0">
                <a:solidFill>
                  <a:schemeClr val="bg1"/>
                </a:solidFill>
              </a:rPr>
              <a:t>into</a:t>
            </a:r>
            <a:r>
              <a:rPr lang="fr-CH" sz="3600" b="1" dirty="0" smtClean="0">
                <a:solidFill>
                  <a:schemeClr val="bg1"/>
                </a:solidFill>
              </a:rPr>
              <a:t> the future</a:t>
            </a:r>
            <a:r>
              <a:rPr lang="fr-CH" sz="3200" b="1" dirty="0" smtClean="0">
                <a:solidFill>
                  <a:schemeClr val="bg1"/>
                </a:solidFill>
              </a:rPr>
              <a:t/>
            </a:r>
            <a:br>
              <a:rPr lang="fr-CH" sz="3200" b="1" dirty="0" smtClean="0">
                <a:solidFill>
                  <a:schemeClr val="bg1"/>
                </a:solidFill>
              </a:rPr>
            </a:b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6496" y="1844824"/>
            <a:ext cx="4252913" cy="411480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Policy learning as part of the cycle of </a:t>
            </a:r>
            <a:r>
              <a:rPr lang="en-US" b="1" dirty="0" smtClean="0"/>
              <a:t>policymaking - evaluation is complicated in the presence of multiple objectives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b="1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 International exchange of experiences – but national specificities should be taken into account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Eco-innovation roadmaps can provide guidance </a:t>
            </a:r>
            <a:endParaRPr lang="en-US" b="1" dirty="0"/>
          </a:p>
        </p:txBody>
      </p:sp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25654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0808"/>
            <a:ext cx="9906000" cy="6182147"/>
          </a:xfrm>
        </p:spPr>
        <p:txBody>
          <a:bodyPr/>
          <a:lstStyle/>
          <a:p>
            <a:pPr lvl="0" algn="ctr">
              <a:lnSpc>
                <a:spcPct val="80000"/>
              </a:lnSpc>
            </a:pPr>
            <a:endParaRPr lang="es-AR" sz="3200" b="1" dirty="0" smtClean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</a:pPr>
            <a:endParaRPr lang="en-US" b="1" dirty="0"/>
          </a:p>
          <a:p>
            <a:pPr algn="ctr">
              <a:lnSpc>
                <a:spcPct val="80000"/>
              </a:lnSpc>
            </a:pPr>
            <a:r>
              <a:rPr lang="en-US" sz="6000" b="1" dirty="0"/>
              <a:t>Thank you!</a:t>
            </a:r>
          </a:p>
          <a:p>
            <a:pPr algn="ctr">
              <a:lnSpc>
                <a:spcPct val="80000"/>
              </a:lnSpc>
            </a:pPr>
            <a:endParaRPr lang="en-US" b="1" dirty="0"/>
          </a:p>
          <a:p>
            <a:pPr lvl="0" algn="ctr">
              <a:lnSpc>
                <a:spcPct val="80000"/>
              </a:lnSpc>
            </a:pPr>
            <a:r>
              <a:rPr lang="fr-CH" b="1" dirty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José </a:t>
            </a:r>
            <a:r>
              <a:rPr lang="fr-CH" b="1" dirty="0" err="1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Palacín</a:t>
            </a:r>
            <a:endParaRPr lang="fr-CH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b="1" dirty="0">
                <a:hlinkClick r:id="rId2"/>
              </a:rPr>
              <a:t>Jose.palacin@unece.org</a:t>
            </a:r>
            <a:endParaRPr lang="en-US" b="1" dirty="0"/>
          </a:p>
          <a:p>
            <a:pPr algn="ctr">
              <a:lnSpc>
                <a:spcPct val="80000"/>
              </a:lnSpc>
            </a:pPr>
            <a:r>
              <a:rPr lang="en-US" b="1" dirty="0"/>
              <a:t>Phone +41 22 917 16 43</a:t>
            </a:r>
          </a:p>
          <a:p>
            <a:pPr>
              <a:lnSpc>
                <a:spcPct val="80000"/>
              </a:lnSpc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94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02650" y="6245225"/>
            <a:ext cx="908050" cy="476250"/>
          </a:xfrm>
          <a:prstGeom prst="rect">
            <a:avLst/>
          </a:prstGeom>
        </p:spPr>
        <p:txBody>
          <a:bodyPr/>
          <a:lstStyle/>
          <a:p>
            <a:fld id="{AEA96D53-6018-43FE-BA2B-A848A5EF4256}" type="slidenum">
              <a:rPr lang="en-US"/>
              <a:pPr/>
              <a:t>2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143000"/>
            <a:ext cx="8915400" cy="609600"/>
          </a:xfrm>
        </p:spPr>
        <p:txBody>
          <a:bodyPr/>
          <a:lstStyle/>
          <a:p>
            <a:r>
              <a:rPr lang="fr-CH" sz="3200" b="1" dirty="0" err="1" smtClean="0">
                <a:solidFill>
                  <a:schemeClr val="bg1"/>
                </a:solidFill>
              </a:rPr>
              <a:t>Where</a:t>
            </a:r>
            <a:r>
              <a:rPr lang="fr-CH" sz="3200" b="1" dirty="0" smtClean="0">
                <a:solidFill>
                  <a:schemeClr val="bg1"/>
                </a:solidFill>
              </a:rPr>
              <a:t> to </a:t>
            </a:r>
            <a:r>
              <a:rPr lang="fr-CH" sz="3200" b="1" dirty="0" err="1" smtClean="0">
                <a:solidFill>
                  <a:schemeClr val="bg1"/>
                </a:solidFill>
              </a:rPr>
              <a:t>start</a:t>
            </a:r>
            <a:r>
              <a:rPr lang="fr-CH" sz="3200" b="1" dirty="0" smtClean="0">
                <a:solidFill>
                  <a:schemeClr val="bg1"/>
                </a:solidFill>
              </a:rPr>
              <a:t>?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1844824"/>
            <a:ext cx="8915400" cy="432737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/>
              <a:t>Eco-innovation concerns </a:t>
            </a:r>
            <a:r>
              <a:rPr lang="en-US" sz="2800" b="1" u="sng" dirty="0" smtClean="0"/>
              <a:t>multiple actors and objectives</a:t>
            </a:r>
          </a:p>
          <a:p>
            <a:pPr>
              <a:lnSpc>
                <a:spcPct val="80000"/>
              </a:lnSpc>
            </a:pPr>
            <a:endParaRPr lang="en-US" sz="2800" b="1" dirty="0"/>
          </a:p>
          <a:p>
            <a:pPr>
              <a:lnSpc>
                <a:spcPct val="80000"/>
              </a:lnSpc>
            </a:pPr>
            <a:r>
              <a:rPr lang="en-US" sz="2800" b="1" dirty="0" smtClean="0"/>
              <a:t>Greening the economy is a </a:t>
            </a:r>
            <a:r>
              <a:rPr lang="en-US" sz="2800" b="1" u="sng" dirty="0" smtClean="0"/>
              <a:t>large-scale transformation</a:t>
            </a:r>
          </a:p>
          <a:p>
            <a:pPr>
              <a:lnSpc>
                <a:spcPct val="80000"/>
              </a:lnSpc>
            </a:pPr>
            <a:endParaRPr lang="en-US" sz="2800" b="1" dirty="0" smtClean="0"/>
          </a:p>
          <a:p>
            <a:pPr>
              <a:lnSpc>
                <a:spcPct val="80000"/>
              </a:lnSpc>
            </a:pPr>
            <a:endParaRPr lang="en-US" sz="2800" b="1" dirty="0"/>
          </a:p>
          <a:p>
            <a:pPr>
              <a:lnSpc>
                <a:spcPct val="80000"/>
              </a:lnSpc>
            </a:pPr>
            <a:r>
              <a:rPr lang="en-US" sz="2800" b="1" u="sng" dirty="0" smtClean="0"/>
              <a:t>Priority- setting </a:t>
            </a:r>
            <a:r>
              <a:rPr lang="en-US" sz="2800" b="1" dirty="0" smtClean="0"/>
              <a:t>with the involvement of multiple stakeholders</a:t>
            </a:r>
          </a:p>
          <a:p>
            <a:pPr>
              <a:lnSpc>
                <a:spcPct val="80000"/>
              </a:lnSpc>
            </a:pPr>
            <a:endParaRPr lang="en-US" sz="2800" b="1" dirty="0"/>
          </a:p>
          <a:p>
            <a:pPr>
              <a:lnSpc>
                <a:spcPct val="80000"/>
              </a:lnSpc>
            </a:pPr>
            <a:r>
              <a:rPr lang="en-US" sz="2800" b="1" u="sng" dirty="0" smtClean="0"/>
              <a:t>Broad consensus </a:t>
            </a:r>
            <a:r>
              <a:rPr lang="en-US" sz="2800" b="1" dirty="0" smtClean="0"/>
              <a:t>on the actions that need to be taken</a:t>
            </a:r>
            <a:endParaRPr lang="en-US" sz="2800" b="1" dirty="0"/>
          </a:p>
        </p:txBody>
      </p:sp>
      <p:sp>
        <p:nvSpPr>
          <p:cNvPr id="2" name="Down Arrow 1"/>
          <p:cNvSpPr/>
          <p:nvPr/>
        </p:nvSpPr>
        <p:spPr>
          <a:xfrm>
            <a:off x="4088904" y="3276196"/>
            <a:ext cx="57606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79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3297238" y="333375"/>
            <a:ext cx="6753225" cy="1143000"/>
          </a:xfrm>
        </p:spPr>
        <p:txBody>
          <a:bodyPr/>
          <a:lstStyle/>
          <a:p>
            <a:pPr algn="l" eaLnBrk="1" hangingPunct="1"/>
            <a:r>
              <a:rPr lang="en-GB" sz="3200" dirty="0" smtClean="0">
                <a:solidFill>
                  <a:schemeClr val="bg1"/>
                </a:solidFill>
              </a:rPr>
              <a:t>An integrated approach: barriers and benefits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8544" y="1412776"/>
            <a:ext cx="8496300" cy="5111750"/>
          </a:xfrm>
          <a:extLst/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u="sng" dirty="0" smtClean="0"/>
              <a:t>Barriers: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 smtClean="0"/>
              <a:t>Incentives not adapted to cross-sectorial work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 smtClean="0"/>
              <a:t>Multi-</a:t>
            </a:r>
            <a:r>
              <a:rPr lang="en-US" sz="2400" b="1" dirty="0" err="1" smtClean="0"/>
              <a:t>sectoral</a:t>
            </a:r>
            <a:r>
              <a:rPr lang="en-US" sz="2400" b="1" dirty="0" smtClean="0"/>
              <a:t> tools are less developed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 smtClean="0"/>
              <a:t>Legal framework not adapted to inter-</a:t>
            </a:r>
            <a:r>
              <a:rPr lang="en-US" sz="2400" b="1" dirty="0" err="1" smtClean="0"/>
              <a:t>sectoral</a:t>
            </a:r>
            <a:r>
              <a:rPr lang="en-US" sz="2400" b="1" dirty="0" smtClean="0"/>
              <a:t> cooperation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u="sng" dirty="0" smtClean="0"/>
              <a:t>Benefits: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 smtClean="0"/>
              <a:t>Balanced decision-making, reducing conflicts between policy fields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 smtClean="0"/>
              <a:t>Increase the capacity to meet complex goals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 smtClean="0"/>
              <a:t>Improve understanding of policies in other sectors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 smtClean="0"/>
              <a:t>Address financial constraints</a:t>
            </a:r>
            <a:endParaRPr lang="en-US" sz="2400" b="1" dirty="0"/>
          </a:p>
          <a:p>
            <a:pPr marL="1257300" lvl="2" indent="-457200" eaLnBrk="1" hangingPunct="1">
              <a:buFont typeface="Calibri" pitchFamily="34" charset="0"/>
              <a:buAutoNum type="alphaLcParenR"/>
              <a:defRPr/>
            </a:pPr>
            <a:endParaRPr lang="en-GB" sz="12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457200" indent="-457200" eaLnBrk="1" hangingPunct="1">
              <a:buFont typeface="Calibri" pitchFamily="34" charset="0"/>
              <a:buAutoNum type="arabicPeriod"/>
              <a:defRPr/>
            </a:pPr>
            <a:endParaRPr lang="en-GB" sz="4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0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02650" y="6245225"/>
            <a:ext cx="908050" cy="476250"/>
          </a:xfrm>
          <a:prstGeom prst="rect">
            <a:avLst/>
          </a:prstGeom>
        </p:spPr>
        <p:txBody>
          <a:bodyPr/>
          <a:lstStyle/>
          <a:p>
            <a:fld id="{AEA96D53-6018-43FE-BA2B-A848A5EF4256}" type="slidenum">
              <a:rPr lang="en-US"/>
              <a:pPr/>
              <a:t>4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143000"/>
            <a:ext cx="8915400" cy="609600"/>
          </a:xfrm>
        </p:spPr>
        <p:txBody>
          <a:bodyPr/>
          <a:lstStyle/>
          <a:p>
            <a:r>
              <a:rPr lang="fr-CH" sz="3200" b="1" dirty="0" smtClean="0">
                <a:solidFill>
                  <a:schemeClr val="bg1"/>
                </a:solidFill>
              </a:rPr>
              <a:t>Policy as </a:t>
            </a:r>
            <a:r>
              <a:rPr lang="fr-CH" sz="3200" b="1" dirty="0" err="1" smtClean="0">
                <a:solidFill>
                  <a:schemeClr val="bg1"/>
                </a:solidFill>
              </a:rPr>
              <a:t>partnership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6496" y="1916832"/>
            <a:ext cx="8915400" cy="41148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Business sector as </a:t>
            </a:r>
            <a:r>
              <a:rPr lang="en-US" b="1" u="sng" dirty="0" smtClean="0"/>
              <a:t>source </a:t>
            </a:r>
            <a:r>
              <a:rPr lang="en-US" b="1" dirty="0" smtClean="0"/>
              <a:t>of innovations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Public sector </a:t>
            </a:r>
            <a:r>
              <a:rPr lang="en-US" b="1" u="sng" dirty="0" smtClean="0"/>
              <a:t>creates incentives  and removes obstacles </a:t>
            </a:r>
            <a:r>
              <a:rPr lang="en-US" b="1" dirty="0" smtClean="0"/>
              <a:t>for green innovations</a:t>
            </a:r>
          </a:p>
          <a:p>
            <a:pPr>
              <a:lnSpc>
                <a:spcPct val="80000"/>
              </a:lnSpc>
            </a:pPr>
            <a:r>
              <a:rPr lang="en-US" b="1" dirty="0" smtClean="0"/>
              <a:t>     (different types of market failures; power of incumbents)</a:t>
            </a:r>
          </a:p>
          <a:p>
            <a:pPr>
              <a:lnSpc>
                <a:spcPct val="80000"/>
              </a:lnSpc>
            </a:pPr>
            <a:endParaRPr lang="en-US" b="1" dirty="0" smtClean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The aim of policies is to influence the behavior of the business sector (and households)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Most instruments rely on some form of collaboration between the public and the business sector</a:t>
            </a:r>
          </a:p>
          <a:p>
            <a:pPr>
              <a:lnSpc>
                <a:spcPct val="80000"/>
              </a:lnSpc>
            </a:pPr>
            <a:endParaRPr lang="en-US" sz="2000" u="sng" dirty="0" smtClean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5289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02650" y="6245225"/>
            <a:ext cx="908050" cy="476250"/>
          </a:xfrm>
          <a:prstGeom prst="rect">
            <a:avLst/>
          </a:prstGeom>
        </p:spPr>
        <p:txBody>
          <a:bodyPr/>
          <a:lstStyle/>
          <a:p>
            <a:fld id="{AEA96D53-6018-43FE-BA2B-A848A5EF4256}" type="slidenum">
              <a:rPr lang="en-US"/>
              <a:pPr/>
              <a:t>5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143000"/>
            <a:ext cx="8915400" cy="609600"/>
          </a:xfrm>
        </p:spPr>
        <p:txBody>
          <a:bodyPr/>
          <a:lstStyle/>
          <a:p>
            <a:r>
              <a:rPr lang="fr-CH" sz="3200" b="1" dirty="0" smtClean="0">
                <a:solidFill>
                  <a:schemeClr val="bg1"/>
                </a:solidFill>
              </a:rPr>
              <a:t>Eco-innovation </a:t>
            </a:r>
            <a:r>
              <a:rPr lang="fr-CH" sz="3200" b="1" dirty="0" err="1" smtClean="0">
                <a:solidFill>
                  <a:schemeClr val="bg1"/>
                </a:solidFill>
              </a:rPr>
              <a:t>policy</a:t>
            </a:r>
            <a:r>
              <a:rPr lang="fr-CH" sz="3200" b="1" dirty="0" smtClean="0">
                <a:solidFill>
                  <a:schemeClr val="bg1"/>
                </a:solidFill>
              </a:rPr>
              <a:t> mix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6496" y="1916832"/>
            <a:ext cx="8915400" cy="4114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sz="2000" u="sng" dirty="0" smtClean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Creation of clear and stable market signals (carbon pricing)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Public investment in basic research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Support for private investment in eco-innovation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Support for general purpose technologies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Fostering the growth of new companies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Facilitates the adoption of green innovation by SMEs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Fostering diffusion of green technologies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Strengthening markets for eco-innovation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Consumer policy and education to encourage </a:t>
            </a:r>
            <a:r>
              <a:rPr lang="en-US" b="1" dirty="0" err="1" smtClean="0"/>
              <a:t>uptaking</a:t>
            </a:r>
            <a:r>
              <a:rPr lang="en-US" b="1" dirty="0" smtClean="0"/>
              <a:t> green innovations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9177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>
          <a:xfrm>
            <a:off x="3152775" y="630238"/>
            <a:ext cx="6753225" cy="1143000"/>
          </a:xfrm>
        </p:spPr>
        <p:txBody>
          <a:bodyPr/>
          <a:lstStyle/>
          <a:p>
            <a:pPr eaLnBrk="1" hangingPunct="1"/>
            <a:r>
              <a:rPr lang="en-GB" sz="3200" dirty="0" smtClean="0">
                <a:solidFill>
                  <a:schemeClr val="bg1"/>
                </a:solidFill>
              </a:rPr>
              <a:t>How to create incentives for </a:t>
            </a:r>
            <a:r>
              <a:rPr lang="en-GB" sz="3200" dirty="0" smtClean="0">
                <a:solidFill>
                  <a:schemeClr val="bg1"/>
                </a:solidFill>
              </a:rPr>
              <a:t/>
            </a:r>
            <a:br>
              <a:rPr lang="en-GB" sz="3200" dirty="0" smtClean="0">
                <a:solidFill>
                  <a:schemeClr val="bg1"/>
                </a:solidFill>
              </a:rPr>
            </a:br>
            <a:r>
              <a:rPr lang="en-GB" sz="3200" dirty="0" smtClean="0">
                <a:solidFill>
                  <a:schemeClr val="bg1"/>
                </a:solidFill>
              </a:rPr>
              <a:t>eco-innovation</a:t>
            </a:r>
            <a:r>
              <a:rPr lang="en-GB" sz="3200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9313" y="2133600"/>
            <a:ext cx="8496300" cy="4032250"/>
          </a:xfrm>
        </p:spPr>
        <p:txBody>
          <a:bodyPr/>
          <a:lstStyle/>
          <a:p>
            <a:pPr marL="457200" indent="-457200" eaLnBrk="1" hangingPunct="1">
              <a:buFont typeface="Arial" charset="0"/>
              <a:buChar char="•"/>
            </a:pPr>
            <a:r>
              <a:rPr lang="en-US" sz="2400" b="1" dirty="0" smtClean="0"/>
              <a:t>Set realistic targets (short-,medium and long-term) for expected environmental performance </a:t>
            </a: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sz="2400" b="1" dirty="0" smtClean="0"/>
              <a:t>Avoid </a:t>
            </a:r>
            <a:r>
              <a:rPr lang="en-US" sz="2400" b="1" u="sng" dirty="0" smtClean="0"/>
              <a:t>unanticipated</a:t>
            </a:r>
            <a:r>
              <a:rPr lang="en-US" sz="2400" b="1" dirty="0" smtClean="0"/>
              <a:t> large changes in policy parameters </a:t>
            </a: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sz="2400" b="1" dirty="0" smtClean="0"/>
              <a:t>Define a predictable policy regime:  instability creates investor uncertainty and leads to postponement of investments in innovative 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>
          <a:xfrm>
            <a:off x="3224213" y="476250"/>
            <a:ext cx="6751637" cy="1143000"/>
          </a:xfrm>
        </p:spPr>
        <p:txBody>
          <a:bodyPr/>
          <a:lstStyle/>
          <a:p>
            <a:pPr algn="l" eaLnBrk="1" hangingPunct="1"/>
            <a:r>
              <a:rPr lang="en-GB" sz="3200" smtClean="0">
                <a:solidFill>
                  <a:schemeClr val="bg1"/>
                </a:solidFill>
              </a:rPr>
              <a:t>The importance of flexibility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49313" y="1412776"/>
            <a:ext cx="8496300" cy="4753074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 smtClean="0"/>
              <a:t>Focus </a:t>
            </a:r>
            <a:r>
              <a:rPr lang="en-US" sz="2400" b="1" dirty="0" smtClean="0"/>
              <a:t>on environmental outcomes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 smtClean="0"/>
              <a:t>Firms  should be allowed to identify the best way to meet environmental objectives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 smtClean="0"/>
              <a:t>Technology-neutrality</a:t>
            </a:r>
          </a:p>
          <a:p>
            <a:pPr marL="57150" indent="0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2400" b="1" u="sng" dirty="0" smtClean="0"/>
              <a:t>BUT…</a:t>
            </a:r>
          </a:p>
          <a:p>
            <a:pPr marL="40005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 smtClean="0"/>
              <a:t>Some </a:t>
            </a:r>
            <a:r>
              <a:rPr lang="en-US" sz="2400" b="1" dirty="0" smtClean="0"/>
              <a:t>technologies or solutions may have been demonstrated elsewhere</a:t>
            </a:r>
          </a:p>
          <a:p>
            <a:pPr marL="40005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 smtClean="0"/>
              <a:t>Catching-up countries have a latecomer advantage</a:t>
            </a:r>
          </a:p>
          <a:p>
            <a:pPr marL="40005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 smtClean="0"/>
              <a:t>Some technologies may be seen as having larger potential but also large initial barriers</a:t>
            </a:r>
          </a:p>
          <a:p>
            <a:pPr marL="40005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 smtClean="0"/>
              <a:t>Support may reflect natural endowments</a:t>
            </a:r>
          </a:p>
          <a:p>
            <a:pPr marL="400050" indent="-342900" eaLnBrk="1" hangingPunct="1">
              <a:lnSpc>
                <a:spcPct val="90000"/>
              </a:lnSpc>
              <a:buFontTx/>
              <a:buChar char="-"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02650" y="6245225"/>
            <a:ext cx="908050" cy="476250"/>
          </a:xfrm>
          <a:prstGeom prst="rect">
            <a:avLst/>
          </a:prstGeom>
        </p:spPr>
        <p:txBody>
          <a:bodyPr/>
          <a:lstStyle/>
          <a:p>
            <a:fld id="{AEA96D53-6018-43FE-BA2B-A848A5EF4256}" type="slidenum">
              <a:rPr lang="en-US"/>
              <a:pPr/>
              <a:t>8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672" y="1124744"/>
            <a:ext cx="5400600" cy="609600"/>
          </a:xfrm>
        </p:spPr>
        <p:txBody>
          <a:bodyPr>
            <a:normAutofit fontScale="90000"/>
          </a:bodyPr>
          <a:lstStyle/>
          <a:p>
            <a:r>
              <a:rPr lang="fr-CH" sz="3600" b="1" dirty="0" err="1" smtClean="0">
                <a:solidFill>
                  <a:schemeClr val="bg1"/>
                </a:solidFill>
              </a:rPr>
              <a:t>Recommendations</a:t>
            </a:r>
            <a:r>
              <a:rPr lang="fr-CH" sz="3200" b="1" dirty="0" smtClean="0">
                <a:solidFill>
                  <a:schemeClr val="bg1"/>
                </a:solidFill>
              </a:rPr>
              <a:t/>
            </a:r>
            <a:br>
              <a:rPr lang="fr-CH" sz="3200" b="1" dirty="0" smtClean="0">
                <a:solidFill>
                  <a:schemeClr val="bg1"/>
                </a:solidFill>
              </a:rPr>
            </a:b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2057400"/>
            <a:ext cx="9148762" cy="4114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u="sng" dirty="0" smtClean="0"/>
              <a:t>Framework conditions</a:t>
            </a:r>
          </a:p>
          <a:p>
            <a:pPr>
              <a:lnSpc>
                <a:spcPct val="80000"/>
              </a:lnSpc>
            </a:pPr>
            <a:endParaRPr lang="en-US" b="1" dirty="0"/>
          </a:p>
          <a:p>
            <a:pPr>
              <a:lnSpc>
                <a:spcPct val="80000"/>
              </a:lnSpc>
            </a:pPr>
            <a:r>
              <a:rPr lang="en-US" b="1" dirty="0" smtClean="0"/>
              <a:t>Four key areas:</a:t>
            </a:r>
          </a:p>
          <a:p>
            <a:pPr>
              <a:lnSpc>
                <a:spcPct val="80000"/>
              </a:lnSpc>
            </a:pPr>
            <a:endParaRPr lang="en-US" b="1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Implementation of commercial and financial laws (IP, PPP)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Human capital formation (including in the public sector)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Competition (as a driver of innovation)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Financial markets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789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02650" y="6245225"/>
            <a:ext cx="908050" cy="476250"/>
          </a:xfrm>
          <a:prstGeom prst="rect">
            <a:avLst/>
          </a:prstGeom>
        </p:spPr>
        <p:txBody>
          <a:bodyPr/>
          <a:lstStyle/>
          <a:p>
            <a:fld id="{AEA96D53-6018-43FE-BA2B-A848A5EF4256}" type="slidenum">
              <a:rPr lang="en-US"/>
              <a:pPr/>
              <a:t>9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672" y="1124744"/>
            <a:ext cx="5400600" cy="609600"/>
          </a:xfrm>
        </p:spPr>
        <p:txBody>
          <a:bodyPr>
            <a:normAutofit fontScale="90000"/>
          </a:bodyPr>
          <a:lstStyle/>
          <a:p>
            <a:r>
              <a:rPr lang="fr-CH" sz="3600" b="1" dirty="0" err="1" smtClean="0">
                <a:solidFill>
                  <a:schemeClr val="bg1"/>
                </a:solidFill>
              </a:rPr>
              <a:t>Recommendations</a:t>
            </a:r>
            <a:r>
              <a:rPr lang="fr-CH" sz="3200" b="1" dirty="0" smtClean="0">
                <a:solidFill>
                  <a:schemeClr val="bg1"/>
                </a:solidFill>
              </a:rPr>
              <a:t/>
            </a:r>
            <a:br>
              <a:rPr lang="fr-CH" sz="3200" b="1" dirty="0" smtClean="0">
                <a:solidFill>
                  <a:schemeClr val="bg1"/>
                </a:solidFill>
              </a:rPr>
            </a:b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165" y="1916832"/>
            <a:ext cx="5764386" cy="4114800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b="1" u="sng" dirty="0" smtClean="0"/>
              <a:t>Innovation governance</a:t>
            </a:r>
          </a:p>
          <a:p>
            <a:pPr>
              <a:lnSpc>
                <a:spcPct val="80000"/>
              </a:lnSpc>
            </a:pPr>
            <a:endParaRPr lang="en-US" b="1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Continue efforts to establish a coherent NIS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Green growth and eco-innovation as part of a general innovation/development strategy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Create structures for the discussion on green technologies among stakeholders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Pay attention to the need for coordination 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28" y="2420888"/>
            <a:ext cx="3657600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99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5883</TotalTime>
  <Words>731</Words>
  <Application>Microsoft Office PowerPoint</Application>
  <PresentationFormat>A4 Paper (210x297 mm)</PresentationFormat>
  <Paragraphs>156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Policy options and recommendations </vt:lpstr>
      <vt:lpstr>Where to start?</vt:lpstr>
      <vt:lpstr>An integrated approach: barriers and benefits</vt:lpstr>
      <vt:lpstr>Policy as partnership</vt:lpstr>
      <vt:lpstr>Eco-innovation policy mix</vt:lpstr>
      <vt:lpstr>How to create incentives for  eco-innovation?</vt:lpstr>
      <vt:lpstr>The importance of flexibility</vt:lpstr>
      <vt:lpstr>Recommendations </vt:lpstr>
      <vt:lpstr>Recommendations </vt:lpstr>
      <vt:lpstr>Recommendations </vt:lpstr>
      <vt:lpstr>Recommendations </vt:lpstr>
      <vt:lpstr>Recommendations </vt:lpstr>
      <vt:lpstr>Recommendations </vt:lpstr>
      <vt:lpstr>Recommendations </vt:lpstr>
      <vt:lpstr>A map into the future </vt:lpstr>
      <vt:lpstr>PowerPoint Presentation</vt:lpstr>
    </vt:vector>
  </TitlesOfParts>
  <Company>ECE-ISU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Yves Clopt</dc:creator>
  <cp:lastModifiedBy>Secretariat</cp:lastModifiedBy>
  <cp:revision>203</cp:revision>
  <cp:lastPrinted>2014-06-12T08:20:13Z</cp:lastPrinted>
  <dcterms:created xsi:type="dcterms:W3CDTF">2012-05-22T12:09:49Z</dcterms:created>
  <dcterms:modified xsi:type="dcterms:W3CDTF">2014-06-12T10:14:56Z</dcterms:modified>
</cp:coreProperties>
</file>